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2" r:id="rId5"/>
    <p:sldId id="275" r:id="rId6"/>
    <p:sldId id="276" r:id="rId7"/>
    <p:sldId id="277" r:id="rId8"/>
    <p:sldId id="280" r:id="rId9"/>
    <p:sldId id="281" r:id="rId10"/>
    <p:sldId id="285" r:id="rId11"/>
    <p:sldId id="287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FF"/>
    <a:srgbClr val="99FF33"/>
    <a:srgbClr val="FF66CC"/>
    <a:srgbClr val="EF6183"/>
    <a:srgbClr val="FF0066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6CECE5-6BE6-4E47-AB76-24D94E09CAFE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76E052-014A-4585-996B-3BE2832A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F4AF04-9AA6-4D46-91EA-EF7FC55442E9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593487-EE85-4791-92DF-130D71B3E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4608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0DB51-D1DF-4BC9-BDDF-18B6B9AA0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FD6B-EA92-4C7C-A0B7-9CC1D34749A4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EE16-A9E4-4A1E-9EC4-EFC064C51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9334-C0BD-440D-83C4-4AADD98A19D7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19E-4163-472C-AB19-B749FE49D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4075-BF1D-4DAE-8D2D-A328A99ACC56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F9F8-D6F7-4049-BD11-AEC63461E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3BEC58-BBF1-484D-86BE-7C7498F99814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E73B69-6432-43DE-92CB-8ABDE31C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6E09-C5E1-43BC-B175-8F55425F877E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DAC8-4D05-47D5-8E3D-E2B643049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5DDF-EBB7-49D3-856F-93AA23C772B7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0745-3E1E-4BEA-B218-CFB53AA06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7826-F565-4346-9AAC-2003AEA31CA3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F574-9F53-401C-8D10-20088D723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EE9854-F02D-47F5-80F0-0E5A9A873D31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A857A3-FE92-4B80-8CC4-C329671E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58E9-5148-4E4D-8B6C-8C61C0368EA9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C9AB-C82C-4610-A2E1-6CB3F419B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D0B934-828A-44E5-9C94-FF6EE61E02AA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96F99F-DEB8-4CDC-98E6-0919E760D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9686DB-2FE1-404D-B707-7D85178F8E78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84419B-A61F-4DC6-8E39-8EC620361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935B5C-B9B3-470A-AE46-D434DC85A907}" type="datetime1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69FECB-6DD5-4732-B22E-125DAF7B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58" r:id="rId4"/>
    <p:sldLayoutId id="2147483859" r:id="rId5"/>
    <p:sldLayoutId id="2147483866" r:id="rId6"/>
    <p:sldLayoutId id="2147483860" r:id="rId7"/>
    <p:sldLayoutId id="2147483867" r:id="rId8"/>
    <p:sldLayoutId id="2147483868" r:id="rId9"/>
    <p:sldLayoutId id="2147483861" r:id="rId10"/>
    <p:sldLayoutId id="2147483862" r:id="rId11"/>
  </p:sldLayoutIdLst>
  <p:transition spd="med">
    <p:newsflash/>
    <p:sndAc>
      <p:stSnd>
        <p:snd r:embed="rId13" name="chimes.wav" builtIn="1"/>
      </p:stSnd>
    </p:sndAc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CE604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3BAB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gif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9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43102" y="2000236"/>
            <a:ext cx="4143396" cy="428628"/>
          </a:xfrm>
        </p:spPr>
        <p:txBody>
          <a:bodyPr>
            <a:no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Окружающий мир 1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38" y="5357813"/>
            <a:ext cx="2600325" cy="13573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Автор - учитель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МКОУ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Сомовская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ООШ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Сигайлова Г.В.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633413"/>
            <a:ext cx="7662862" cy="3810000"/>
          </a:xfrm>
          <a:prstGeom prst="rect">
            <a:avLst/>
          </a:prstGeom>
          <a:noFill/>
        </p:spPr>
      </p:pic>
      <p:pic>
        <p:nvPicPr>
          <p:cNvPr id="6" name="Рисунок 5" descr="J009569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4065588"/>
            <a:ext cx="401637" cy="251142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643563" y="3571875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857375" y="2143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руктыFi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643063"/>
            <a:ext cx="3784600" cy="27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6225" y="4992688"/>
            <a:ext cx="1463675" cy="33655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5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flipH="1">
            <a:off x="785786" y="28572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43313" y="142875"/>
            <a:ext cx="4572000" cy="1214438"/>
          </a:xfrm>
          <a:prstGeom prst="wedgeRoundRectCallout">
            <a:avLst>
              <a:gd name="adj1" fmla="val -68333"/>
              <a:gd name="adj2" fmla="val 222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Теперь ты понял, почему нужно есть много овощей и фруктов?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500188" y="4572000"/>
            <a:ext cx="4572000" cy="571500"/>
          </a:xfrm>
          <a:prstGeom prst="wedgeRoundRectCallout">
            <a:avLst>
              <a:gd name="adj1" fmla="val 61894"/>
              <a:gd name="adj2" fmla="val 370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Да. Потому что в них…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71563" y="5214938"/>
            <a:ext cx="5286375" cy="571500"/>
          </a:xfrm>
          <a:prstGeom prst="wedgeRoundRectCallout">
            <a:avLst>
              <a:gd name="adj1" fmla="val 56022"/>
              <a:gd name="adj2" fmla="val -265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много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ВИТАМИНОВ</a:t>
            </a:r>
            <a:r>
              <a:rPr lang="ru-RU" sz="2400" b="1" dirty="0">
                <a:solidFill>
                  <a:srgbClr val="0000FF"/>
                </a:solidFill>
              </a:rPr>
              <a:t>, а без них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85875" y="5857875"/>
            <a:ext cx="4572000" cy="571500"/>
          </a:xfrm>
          <a:prstGeom prst="wedgeRoundRectCallout">
            <a:avLst>
              <a:gd name="adj1" fmla="val 68939"/>
              <a:gd name="adj2" fmla="val -647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мы можем заболеть.</a:t>
            </a:r>
          </a:p>
        </p:txBody>
      </p:sp>
      <p:pic>
        <p:nvPicPr>
          <p:cNvPr id="36873" name="Рисунок 9" descr="J0095690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Мои документы\КАРТ\g_075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18573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Мои документы\КАРТ\b_079i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22145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925" y="3140075"/>
            <a:ext cx="2511425" cy="3084513"/>
          </a:xfrm>
          <a:prstGeom prst="rect">
            <a:avLst/>
          </a:prstGeom>
          <a:noFill/>
        </p:spPr>
      </p:pic>
      <p:grpSp>
        <p:nvGrpSpPr>
          <p:cNvPr id="5" name="Скругленная прямоугольная выноска 4"/>
          <p:cNvGrpSpPr>
            <a:grpSpLocks/>
          </p:cNvGrpSpPr>
          <p:nvPr/>
        </p:nvGrpSpPr>
        <p:grpSpPr bwMode="auto">
          <a:xfrm>
            <a:off x="4352925" y="304800"/>
            <a:ext cx="4157663" cy="2468563"/>
            <a:chOff x="2742" y="192"/>
            <a:chExt cx="2619" cy="1555"/>
          </a:xfrm>
        </p:grpSpPr>
        <p:pic>
          <p:nvPicPr>
            <p:cNvPr id="39939" name="Скругленная прямоугольная выноска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2" y="192"/>
              <a:ext cx="2619" cy="1555"/>
            </a:xfrm>
            <a:prstGeom prst="rect">
              <a:avLst/>
            </a:prstGeom>
            <a:noFill/>
          </p:spPr>
        </p:pic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2852" y="286"/>
              <a:ext cx="2397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6C1B0E"/>
                  </a:solidFill>
                  <a:latin typeface="Century Schoolbook" pitchFamily="18" charset="0"/>
                </a:rPr>
                <a:t>Ребята! </a:t>
              </a:r>
            </a:p>
            <a:p>
              <a:pPr algn="ctr"/>
              <a:r>
                <a:rPr lang="ru-RU" sz="2400" b="1">
                  <a:solidFill>
                    <a:srgbClr val="BF0000"/>
                  </a:solidFill>
                  <a:latin typeface="Century Schoolbook" pitchFamily="18" charset="0"/>
                </a:rPr>
                <a:t>Не забывайте перед едой хорошо мыть овощи и фрукты.</a:t>
              </a:r>
            </a:p>
          </p:txBody>
        </p:sp>
      </p:grpSp>
      <p:pic>
        <p:nvPicPr>
          <p:cNvPr id="6" name="Содержимое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2992438"/>
            <a:ext cx="3182938" cy="6072187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786063" y="4143375"/>
            <a:ext cx="3643312" cy="1928813"/>
          </a:xfrm>
          <a:prstGeom prst="wedgeRoundRectCallout">
            <a:avLst>
              <a:gd name="adj1" fmla="val -43559"/>
              <a:gd name="adj2" fmla="val -63651"/>
              <a:gd name="adj3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Смотрите,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Злючка - </a:t>
            </a:r>
            <a:r>
              <a:rPr lang="ru-RU" sz="2400" b="1" dirty="0" err="1">
                <a:solidFill>
                  <a:srgbClr val="002060"/>
                </a:solidFill>
              </a:rPr>
              <a:t>Грязючка</a:t>
            </a:r>
            <a:r>
              <a:rPr lang="ru-RU" sz="2400" b="1" dirty="0">
                <a:solidFill>
                  <a:srgbClr val="002060"/>
                </a:solidFill>
              </a:rPr>
              <a:t> пожаловала. Чему это она радуется?  Как её прогнать?</a:t>
            </a:r>
          </a:p>
        </p:txBody>
      </p:sp>
      <p:pic>
        <p:nvPicPr>
          <p:cNvPr id="39944" name="Рисунок 8" descr="J0095690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85938" y="-214313"/>
            <a:ext cx="2362200" cy="3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5900" y="2706688"/>
            <a:ext cx="2724150" cy="3865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womanjournal.ru/sites/default/files/imagecache/slideshow-625x400/article/102363/main-image/roriotldbzh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8929750" cy="57150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571480"/>
            <a:ext cx="664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/>
              <a:t>ЧТО ЭТО?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3" y="1643063"/>
            <a:ext cx="36433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Летом -  в огороде,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Свежие, зелёные.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 зимою – в бочке,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Крепкие солёные.</a:t>
            </a:r>
          </a:p>
        </p:txBody>
      </p:sp>
      <p:pic>
        <p:nvPicPr>
          <p:cNvPr id="5" name="Рисунок 4" descr="ябло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" y="3425825"/>
            <a:ext cx="3773488" cy="4743450"/>
          </a:xfrm>
          <a:prstGeom prst="rect">
            <a:avLst/>
          </a:prstGeom>
          <a:noFill/>
        </p:spPr>
      </p:pic>
      <p:pic>
        <p:nvPicPr>
          <p:cNvPr id="6" name="Рисунок 5" descr="огур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75" y="3425825"/>
            <a:ext cx="3090863" cy="4645025"/>
          </a:xfrm>
          <a:prstGeom prst="rect">
            <a:avLst/>
          </a:prstGeom>
          <a:noFill/>
        </p:spPr>
      </p:pic>
      <p:pic>
        <p:nvPicPr>
          <p:cNvPr id="16390" name="Рисунок 7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1571625"/>
            <a:ext cx="471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Само с кулачок,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Красный, жёлтый бочок.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Тронешь пальцем – гладко,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А откусишь – сладко.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858963" y="1298575"/>
            <a:ext cx="2206625" cy="785813"/>
            <a:chOff x="1171" y="818"/>
            <a:chExt cx="1390" cy="495"/>
          </a:xfrm>
        </p:grpSpPr>
        <p:pic>
          <p:nvPicPr>
            <p:cNvPr id="18434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1" y="818"/>
              <a:ext cx="1390" cy="495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215" y="945"/>
              <a:ext cx="13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entury Schoolbook" pitchFamily="18" charset="0"/>
                </a:rPr>
                <a:t>ОВОЩИ</a:t>
              </a:r>
            </a:p>
          </p:txBody>
        </p:sp>
      </p:grpSp>
      <p:grpSp>
        <p:nvGrpSpPr>
          <p:cNvPr id="4" name="TextBox 3"/>
          <p:cNvGrpSpPr>
            <a:grpSpLocks/>
          </p:cNvGrpSpPr>
          <p:nvPr/>
        </p:nvGrpSpPr>
        <p:grpSpPr bwMode="auto">
          <a:xfrm>
            <a:off x="4956175" y="1298575"/>
            <a:ext cx="2359025" cy="798513"/>
            <a:chOff x="3122" y="818"/>
            <a:chExt cx="1486" cy="503"/>
          </a:xfrm>
        </p:grpSpPr>
        <p:pic>
          <p:nvPicPr>
            <p:cNvPr id="18437" name="TextBox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2" y="818"/>
              <a:ext cx="1486" cy="503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195" y="900"/>
              <a:ext cx="13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entury Schoolbook" pitchFamily="18" charset="0"/>
                </a:rPr>
                <a:t>Фрукты</a:t>
              </a:r>
              <a:endParaRPr lang="ru-RU" b="1">
                <a:latin typeface="Century Schoolbook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32" y="2500306"/>
            <a:ext cx="2071702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несладкие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2500306"/>
            <a:ext cx="1928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сладкие</a:t>
            </a:r>
          </a:p>
        </p:txBody>
      </p:sp>
      <p:pic>
        <p:nvPicPr>
          <p:cNvPr id="18442" name="Рисунок 7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 noGrp="1"/>
          </p:cNvPicPr>
          <p:nvPr>
            <p:ph sz="quarter" idx="1"/>
          </p:nvPr>
        </p:nvPicPr>
        <p:blipFill>
          <a:blip r:embed="rId6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88" y="0"/>
            <a:ext cx="1868487" cy="1847850"/>
          </a:xfrm>
        </p:spPr>
      </p:pic>
      <p:sp>
        <p:nvSpPr>
          <p:cNvPr id="11" name="Овальная выноска 10"/>
          <p:cNvSpPr/>
          <p:nvPr/>
        </p:nvSpPr>
        <p:spPr>
          <a:xfrm>
            <a:off x="3000364" y="214290"/>
            <a:ext cx="4643470" cy="1071570"/>
          </a:xfrm>
          <a:prstGeom prst="wedgeEllipseCallout">
            <a:avLst>
              <a:gd name="adj1" fmla="val -64693"/>
              <a:gd name="adj2" fmla="val -205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 в чём их отличие:</a:t>
            </a:r>
          </a:p>
        </p:txBody>
      </p:sp>
      <p:pic>
        <p:nvPicPr>
          <p:cNvPr id="18" name="Рисунок 17" descr="огурец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975" y="1920875"/>
            <a:ext cx="981075" cy="1450975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2714625" y="2071688"/>
            <a:ext cx="357188" cy="35718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14625" y="3429000"/>
            <a:ext cx="357188" cy="5715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00750" y="2071688"/>
            <a:ext cx="357188" cy="4286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00750" y="3429000"/>
            <a:ext cx="357188" cy="50006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9E1EE"/>
              </a:clrFrom>
              <a:clrTo>
                <a:srgbClr val="F9E1E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285875" y="40005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50" y="6072188"/>
            <a:ext cx="178593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огороде</a:t>
            </a:r>
          </a:p>
        </p:txBody>
      </p: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4EAF2"/>
              </a:clrFrom>
              <a:clrTo>
                <a:srgbClr val="F4EAF2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4786313" y="4000500"/>
            <a:ext cx="3214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3" y="4000500"/>
            <a:ext cx="1285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саду</a:t>
            </a:r>
          </a:p>
        </p:txBody>
      </p:sp>
      <p:pic>
        <p:nvPicPr>
          <p:cNvPr id="25" name="Рисунок 24" descr="яблоки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25" y="2071688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43668" cy="928694"/>
          </a:xfrm>
          <a:prstGeom prst="wedgeRoundRectCallout">
            <a:avLst>
              <a:gd name="adj1" fmla="val -45696"/>
              <a:gd name="adj2" fmla="val 920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почему нужно есть много овощей и фруктов?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1" name="Рисунок 8" descr="J009569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encrypted-tbn1.gstatic.com/images?q=tbn:ANd9GcTv305VlWqGNaQSib24-Mpm6LNWcvdfgnd-i7mc5M96Wh3n38mn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357686" cy="3018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2" name="Picture 4" descr="https://encrypted-tbn3.gstatic.com/images?q=tbn:ANd9GcR0gAxV7NMia1U2eDFoXZsF-jnLMQP5cV271AL7gZGMuygNG2Z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4551714" cy="30289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Рисунок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71546"/>
            <a:ext cx="1724025" cy="17986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3492500"/>
            <a:ext cx="2749550" cy="521811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572250" cy="2928937"/>
          </a:xfrm>
          <a:prstGeom prst="wedgeRoundRectCallout">
            <a:avLst>
              <a:gd name="adj1" fmla="val -36506"/>
              <a:gd name="adj2" fmla="val 705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002060"/>
                </a:solidFill>
              </a:rPr>
              <a:t>Овощей и фруктов нужно есть как можно больше, потому что в них много </a:t>
            </a:r>
            <a:r>
              <a:rPr lang="ru-RU" sz="2800" b="1" cap="none" dirty="0" smtClean="0">
                <a:solidFill>
                  <a:srgbClr val="C00000"/>
                </a:solidFill>
              </a:rPr>
              <a:t>витаминов </a:t>
            </a:r>
            <a:r>
              <a:rPr lang="ru-RU" sz="2400" b="1" cap="none" dirty="0" smtClean="0">
                <a:solidFill>
                  <a:srgbClr val="002060"/>
                </a:solidFill>
              </a:rPr>
              <a:t>и других полезных веществ. </a:t>
            </a:r>
            <a:br>
              <a:rPr lang="ru-RU" sz="2400" b="1" cap="none" dirty="0" smtClean="0">
                <a:solidFill>
                  <a:srgbClr val="002060"/>
                </a:solidFill>
              </a:rPr>
            </a:br>
            <a:r>
              <a:rPr lang="ru-RU" sz="2400" b="1" cap="none" dirty="0" smtClean="0">
                <a:solidFill>
                  <a:srgbClr val="002060"/>
                </a:solidFill>
              </a:rPr>
              <a:t>Без витаминов человек болеет!</a:t>
            </a:r>
            <a:br>
              <a:rPr lang="ru-RU" sz="2400" b="1" cap="none" dirty="0" smtClean="0">
                <a:solidFill>
                  <a:srgbClr val="002060"/>
                </a:solidFill>
              </a:rPr>
            </a:br>
            <a:r>
              <a:rPr lang="ru-RU" sz="2400" b="1" cap="none" dirty="0" smtClean="0">
                <a:solidFill>
                  <a:srgbClr val="002060"/>
                </a:solidFill>
              </a:rPr>
              <a:t>Давайте познакомимся </a:t>
            </a:r>
            <a:r>
              <a:rPr lang="ru-RU" sz="2400" b="1" cap="none" dirty="0" smtClean="0">
                <a:solidFill>
                  <a:schemeClr val="tx2"/>
                </a:solidFill>
              </a:rPr>
              <a:t/>
            </a:r>
            <a:br>
              <a:rPr lang="ru-RU" sz="2400" b="1" cap="none" dirty="0" smtClean="0">
                <a:solidFill>
                  <a:schemeClr val="tx2"/>
                </a:solidFill>
              </a:rPr>
            </a:br>
            <a:r>
              <a:rPr lang="ru-RU" sz="2400" b="1" cap="none" dirty="0" smtClean="0">
                <a:solidFill>
                  <a:srgbClr val="002060"/>
                </a:solidFill>
              </a:rPr>
              <a:t>с </a:t>
            </a:r>
            <a:r>
              <a:rPr lang="ru-RU" sz="2400" b="1" cap="none" dirty="0" smtClean="0">
                <a:solidFill>
                  <a:schemeClr val="tx2"/>
                </a:solidFill>
              </a:rPr>
              <a:t> </a:t>
            </a:r>
            <a:r>
              <a:rPr lang="ru-RU" sz="2400" b="1" cap="none" dirty="0" smtClean="0">
                <a:solidFill>
                  <a:schemeClr val="accent3">
                    <a:lumMod val="75000"/>
                  </a:schemeClr>
                </a:solidFill>
              </a:rPr>
              <a:t>братьями-витаминами</a:t>
            </a:r>
            <a:r>
              <a:rPr lang="ru-RU" sz="2400" b="1" cap="none" dirty="0" smtClean="0">
                <a:solidFill>
                  <a:schemeClr val="tx2"/>
                </a:solidFill>
              </a:rPr>
              <a:t>.</a:t>
            </a:r>
            <a:endParaRPr lang="ru-RU" sz="2400" b="1" cap="none" dirty="0">
              <a:solidFill>
                <a:schemeClr val="tx2"/>
              </a:solidFill>
            </a:endParaRPr>
          </a:p>
        </p:txBody>
      </p:sp>
      <p:pic>
        <p:nvPicPr>
          <p:cNvPr id="6" name="Содержимое 3"/>
          <p:cNvPicPr>
            <a:picLocks noGrp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53075" y="3638550"/>
            <a:ext cx="2043113" cy="4219575"/>
          </a:xfrm>
        </p:spPr>
      </p:pic>
      <p:pic>
        <p:nvPicPr>
          <p:cNvPr id="28677" name="Рисунок 6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истратор\Мои документы\Полезные материалы\витамин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0163" y="4138613"/>
            <a:ext cx="1463675" cy="368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4492625"/>
            <a:ext cx="1963737" cy="36449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43188" y="4857750"/>
            <a:ext cx="3786187" cy="500063"/>
          </a:xfrm>
          <a:prstGeom prst="wedgeRoundRectCallout">
            <a:avLst>
              <a:gd name="adj1" fmla="val -58608"/>
              <a:gd name="adj2" fmla="val -323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002060"/>
                </a:solidFill>
              </a:rPr>
              <a:t>Вот как их зовут.</a:t>
            </a:r>
            <a:endParaRPr lang="ru-RU" sz="2400" b="1" cap="none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/>
          <p:cNvPicPr>
            <a:picLocks noGrp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67450" y="4779963"/>
            <a:ext cx="1468438" cy="3217862"/>
          </a:xfrm>
        </p:spPr>
      </p:pic>
      <p:pic>
        <p:nvPicPr>
          <p:cNvPr id="29701" name="Рисунок 6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Блок-схема: узел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-122238"/>
            <a:ext cx="3079750" cy="3286126"/>
          </a:xfrm>
          <a:prstGeom prst="rect">
            <a:avLst/>
          </a:prstGeom>
          <a:noFill/>
        </p:spPr>
      </p:pic>
      <p:pic>
        <p:nvPicPr>
          <p:cNvPr id="10" name="Блок-схема: узел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1788" y="-49213"/>
            <a:ext cx="3071812" cy="3286126"/>
          </a:xfrm>
          <a:prstGeom prst="rect">
            <a:avLst/>
          </a:prstGeom>
          <a:noFill/>
        </p:spPr>
      </p:pic>
      <p:pic>
        <p:nvPicPr>
          <p:cNvPr id="11" name="Блок-схема: узел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7488" y="23813"/>
            <a:ext cx="3071812" cy="328612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857364"/>
            <a:ext cx="3315449" cy="3079763"/>
          </a:xfrm>
          <a:prstGeom prst="rect">
            <a:avLst/>
          </a:prstGeom>
          <a:noFill/>
        </p:spPr>
      </p:pic>
      <p:pic>
        <p:nvPicPr>
          <p:cNvPr id="13" name="Содержимое 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1857364"/>
            <a:ext cx="2076460" cy="272416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7992" y="2643182"/>
            <a:ext cx="3656008" cy="2155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00250" y="357188"/>
            <a:ext cx="5143500" cy="2643187"/>
          </a:xfrm>
          <a:prstGeom prst="wedgeRoundRectCallout">
            <a:avLst>
              <a:gd name="adj1" fmla="val -39077"/>
              <a:gd name="adj2" fmla="val 6637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ВИТАМИН А</a:t>
            </a:r>
            <a:r>
              <a:rPr lang="ru-RU" sz="2400" b="1" dirty="0">
                <a:solidFill>
                  <a:srgbClr val="009900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</a:rPr>
              <a:t>Если вы хотите хорошо расти, хорошо видеть и иметь крепкие зубы, вам нужен я!</a:t>
            </a:r>
          </a:p>
        </p:txBody>
      </p:sp>
      <p:pic>
        <p:nvPicPr>
          <p:cNvPr id="30729" name="Рисунок 11" descr="J009569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071688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734" y="2153017"/>
            <a:ext cx="4394142" cy="47049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785786" y="285728"/>
            <a:ext cx="6000750" cy="2357438"/>
          </a:xfrm>
          <a:prstGeom prst="wedgeRoundRectCallout">
            <a:avLst>
              <a:gd name="adj1" fmla="val 27918"/>
              <a:gd name="adj2" fmla="val 6790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Я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/>
                </a:solidFill>
              </a:rPr>
              <a:t>ВИТАМИН В</a:t>
            </a:r>
            <a:r>
              <a:rPr lang="ru-RU" sz="2400" b="1" dirty="0">
                <a:solidFill>
                  <a:srgbClr val="009900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Если вы хотите быть сильными, иметь хороший аппетит и не огорчаться по пустякам,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вам нужен я!</a:t>
            </a:r>
          </a:p>
        </p:txBody>
      </p:sp>
      <p:pic>
        <p:nvPicPr>
          <p:cNvPr id="32774" name="Рисунок 14" descr="J009569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33458"/>
            <a:ext cx="4241801" cy="5556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714612" y="214290"/>
            <a:ext cx="5500687" cy="2286000"/>
          </a:xfrm>
          <a:prstGeom prst="wedgeRoundRectCallout">
            <a:avLst>
              <a:gd name="adj1" fmla="val -35114"/>
              <a:gd name="adj2" fmla="val 65539"/>
              <a:gd name="adj3" fmla="val 16667"/>
            </a:avLst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99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Я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ВИТАМИН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Если вы хотите реже простужаться, быть бодрыми, быстрее выздоравливать,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вам нужен я!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450" y="2357431"/>
            <a:ext cx="7579519" cy="4756158"/>
          </a:xfrm>
        </p:spPr>
      </p:pic>
      <p:pic>
        <p:nvPicPr>
          <p:cNvPr id="34826" name="Рисунок 16" descr="J009569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785813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rgbClr val="ACC1E8"/>
      </a:dk1>
      <a:lt1>
        <a:sysClr val="window" lastClr="FFFFFF"/>
      </a:lt1>
      <a:dk2>
        <a:srgbClr val="FFFF00"/>
      </a:dk2>
      <a:lt2>
        <a:srgbClr val="3667C4"/>
      </a:lt2>
      <a:accent1>
        <a:srgbClr val="EA6E59"/>
      </a:accent1>
      <a:accent2>
        <a:srgbClr val="7598D9"/>
      </a:accent2>
      <a:accent3>
        <a:srgbClr val="FF0000"/>
      </a:accent3>
      <a:accent4>
        <a:srgbClr val="D7361B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249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Окружающий мир 1 класс</vt:lpstr>
      <vt:lpstr>ЧТО ЭТО?</vt:lpstr>
      <vt:lpstr>Слайд 3</vt:lpstr>
      <vt:lpstr>А почему нужно есть много овощей и фруктов?</vt:lpstr>
      <vt:lpstr>Овощей и фруктов нужно есть как можно больше, потому что в них много витаминов и других полезных веществ.  Без витаминов человек болеет! Давайте познакомимся  с  братьями-витаминами.</vt:lpstr>
      <vt:lpstr>Вот как их зовут.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Сальникова</cp:lastModifiedBy>
  <cp:revision>171</cp:revision>
  <dcterms:created xsi:type="dcterms:W3CDTF">2009-11-22T12:52:20Z</dcterms:created>
  <dcterms:modified xsi:type="dcterms:W3CDTF">2016-01-27T20:53:12Z</dcterms:modified>
</cp:coreProperties>
</file>